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0D1F3C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5BC8F5">
              <a:alpha val="12000"/>
            </a:srgbClr>
          </a:solidFill>
          <a:ln w="12700">
            <a:solidFill>
              <a:srgbClr val="5BC8F5">
                <a:alpha val="1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28016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Habit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548640" y="196596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5BC8F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vest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83464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spc="300" kern="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Habits into Wealth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3337560"/>
            <a:ext cx="2011680" cy="347472"/>
          </a:xfrm>
          <a:prstGeom prst="rect">
            <a:avLst/>
          </a:prstGeom>
          <a:solidFill>
            <a:srgbClr val="2ECC71">
              <a:alpha val="85000"/>
            </a:srgbClr>
          </a:solidFill>
          <a:ln w="12700">
            <a:solidFill>
              <a:srgbClr val="2ECC71">
                <a:alpha val="4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33375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Anti-Klarna Fintech  ·  MVP 2026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394960" y="914400"/>
            <a:ext cx="33832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Vor jedem Kauf.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5BC8F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Nicht danach.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5394960" y="2651760"/>
            <a:ext cx="3383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Habitvest unterbricht Impulskäufe in dem Moment, in dem sie passieren — und verwandelt schlechte Kaufentscheidungen in Investitionskapital.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2840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818888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Ghassen Bargaoui  ·  bargaouighassen@gmail.com  ·  Vertraulich – Nur für Investoren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 Monate zum MVP — 18 Monate zur Skalierung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1965960" cy="3291840"/>
          </a:xfrm>
          <a:prstGeom prst="rect">
            <a:avLst/>
          </a:prstGeom>
          <a:solidFill>
            <a:srgbClr val="F0FFF4"/>
          </a:solidFill>
          <a:ln w="12700">
            <a:solidFill>
              <a:srgbClr val="2ECC71">
                <a:alpha val="60000"/>
              </a:srgbClr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371600"/>
            <a:ext cx="1965960" cy="5486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691640" y="1481328"/>
            <a:ext cx="530352" cy="256032"/>
          </a:xfrm>
          <a:prstGeom prst="rect">
            <a:avLst/>
          </a:prstGeom>
          <a:solidFill>
            <a:srgbClr val="2ECC71">
              <a:alpha val="90000"/>
            </a:srgbClr>
          </a:solidFill>
          <a:ln w="12700">
            <a:solidFill>
              <a:srgbClr val="2ECC71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91640" y="148132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475488" y="1499616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5C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Jetzt (Q2 '26)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75488" y="1993392"/>
            <a:ext cx="1755648" cy="2514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5C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Web-Rechner live (ohne Login)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5C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Landing Page + Waitlist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5C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 Quiz &amp; Nutzertyp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A5C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 Organic Content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14600" y="1371600"/>
            <a:ext cx="196596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5BC8F5">
                <a:alpha val="30000"/>
              </a:srgbClr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14600" y="1371600"/>
            <a:ext cx="1965960" cy="54864"/>
          </a:xfrm>
          <a:prstGeom prst="rect">
            <a:avLst/>
          </a:prstGeom>
          <a:solidFill>
            <a:srgbClr val="5BC8F5"/>
          </a:solidFill>
          <a:ln w="12700">
            <a:solidFill>
              <a:srgbClr val="5BC8F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40480" y="1481328"/>
            <a:ext cx="530352" cy="256032"/>
          </a:xfrm>
          <a:prstGeom prst="rect">
            <a:avLst/>
          </a:prstGeom>
          <a:solidFill>
            <a:srgbClr val="5BC8F5">
              <a:alpha val="15000"/>
            </a:srgbClr>
          </a:solidFill>
          <a:ln w="12700">
            <a:solidFill>
              <a:srgbClr val="5BC8F5">
                <a:alpha val="5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0" y="148132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BUILD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2624328" y="1499616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624328" y="1993392"/>
            <a:ext cx="1755648" cy="2514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Native MVP App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Impulse Diary (lokal)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7-Tage-Challenge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Notifications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1371600"/>
            <a:ext cx="196596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7E22">
                <a:alpha val="30000"/>
              </a:srgbClr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63440" y="1371600"/>
            <a:ext cx="1965960" cy="5486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989320" y="1481328"/>
            <a:ext cx="530352" cy="256032"/>
          </a:xfrm>
          <a:prstGeom prst="rect">
            <a:avLst/>
          </a:prstGeom>
          <a:solidFill>
            <a:srgbClr val="E67E22">
              <a:alpha val="15000"/>
            </a:srgbClr>
          </a:solidFill>
          <a:ln w="12700">
            <a:solidFill>
              <a:srgbClr val="E67E22">
                <a:alpha val="5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89320" y="148132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GEPLANT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4773168" y="1499616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73168" y="1993392"/>
            <a:ext cx="1755648" cy="2514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Republic Affiliate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Subscription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Extension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Klarna-Daten-Import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812280" y="1371600"/>
            <a:ext cx="196596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8E44AD">
                <a:alpha val="30000"/>
              </a:srgbClr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812280" y="1371600"/>
            <a:ext cx="1965960" cy="54864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138160" y="1481328"/>
            <a:ext cx="530352" cy="256032"/>
          </a:xfrm>
          <a:prstGeom prst="rect">
            <a:avLst/>
          </a:prstGeom>
          <a:solidFill>
            <a:srgbClr val="8E44AD">
              <a:alpha val="15000"/>
            </a:srgbClr>
          </a:solidFill>
          <a:ln w="12700">
            <a:solidFill>
              <a:srgbClr val="8E44AD">
                <a:alpha val="5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138160" y="1481328"/>
            <a:ext cx="53035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8E44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6922008" y="1499616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922008" y="1993392"/>
            <a:ext cx="1755648" cy="2514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Prädiktive KI (Trigger)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EU-Expansion (AT, CH)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Financial Wellness</a:t>
            </a:r>
            <a:endParaRPr lang="en-US" sz="11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Vorbereitung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Founder mit Vision — sucht Co-Founder &amp; Advisor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3840480" cy="3200400"/>
          </a:xfrm>
          <a:prstGeom prst="rect">
            <a:avLst/>
          </a:prstGeom>
          <a:solidFill>
            <a:srgbClr val="1A2840"/>
          </a:solidFill>
          <a:ln w="12700">
            <a:solidFill>
              <a:srgbClr val="5BC8F5">
                <a:alpha val="4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371600"/>
            <a:ext cx="3840480" cy="54864"/>
          </a:xfrm>
          <a:prstGeom prst="rect">
            <a:avLst/>
          </a:prstGeom>
          <a:solidFill>
            <a:srgbClr val="5BC8F5"/>
          </a:solidFill>
          <a:ln w="12700">
            <a:solidFill>
              <a:srgbClr val="5BC8F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1600200"/>
            <a:ext cx="1005840" cy="1005840"/>
          </a:xfrm>
          <a:prstGeom prst="ellipse">
            <a:avLst/>
          </a:prstGeom>
          <a:solidFill>
            <a:srgbClr val="1F3060"/>
          </a:solidFill>
          <a:ln w="12700">
            <a:solidFill>
              <a:srgbClr val="5BC8F5">
                <a:alpha val="5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60020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BC8F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GB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920240" y="1664208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Ghassen Bargaoui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920240" y="2048256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CEO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2788920"/>
            <a:ext cx="347472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Produktvision &amp; Strategy</a:t>
            </a:r>
            <a:endParaRPr lang="en-US" sz="11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Tech-Affinität (No-Code / React)</a:t>
            </a:r>
            <a:endParaRPr lang="en-US" sz="11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Businessplan &amp; Modell ausgearbeitet</a:t>
            </a:r>
            <a:endParaRPr lang="en-US" sz="11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UX-Prototypen erstellt</a:t>
            </a:r>
            <a:endParaRPr lang="en-US" sz="1100" dirty="0"/>
          </a:p>
          <a:p>
            <a:pPr algn="l"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Deutschland-Markt Kenntnisse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0" y="1371600"/>
            <a:ext cx="4114800" cy="1371600"/>
          </a:xfrm>
          <a:prstGeom prst="rect">
            <a:avLst/>
          </a:prstGeom>
          <a:solidFill>
            <a:srgbClr val="1F3060"/>
          </a:solidFill>
          <a:ln w="12700">
            <a:solidFill>
              <a:srgbClr val="2ECC71">
                <a:alpha val="3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09160" y="1481328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Co-Founder gesucht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09160" y="1883664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Native Expertise · Backend (Supabase) · Equity-basiert oder Seed-finanziert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0" y="2880360"/>
            <a:ext cx="4114800" cy="1371600"/>
          </a:xfrm>
          <a:prstGeom prst="rect">
            <a:avLst/>
          </a:prstGeom>
          <a:solidFill>
            <a:srgbClr val="1F3060"/>
          </a:solidFill>
          <a:ln w="12700">
            <a:solidFill>
              <a:srgbClr val="E67E22">
                <a:alpha val="3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709160" y="2990088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Fintech Advisor gesucht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709160" y="3392424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Erfahrung in Finanzregulierung DE · Netzwerk zu Trade Republic / Scalable · Mentor-Rolle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Seed-Runde: €150.000 für 12 Monate Runway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53035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508760"/>
            <a:ext cx="2280514" cy="5486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600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Tech-Entwicklung (React Native MVP)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206240" y="1600200"/>
            <a:ext cx="1325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€65.000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221992"/>
            <a:ext cx="53035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221992"/>
            <a:ext cx="1431950" cy="5486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31343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Content (12 Monate)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206240" y="2313432"/>
            <a:ext cx="1325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€40.000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2935224"/>
            <a:ext cx="53035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35224"/>
            <a:ext cx="1060704" cy="5486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02666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/ Co-Founder Kosten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206240" y="3026664"/>
            <a:ext cx="1325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€30.000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65760" y="3648456"/>
            <a:ext cx="53035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3648456"/>
            <a:ext cx="530352" cy="54864"/>
          </a:xfrm>
          <a:prstGeom prst="rect">
            <a:avLst/>
          </a:prstGeom>
          <a:solidFill>
            <a:srgbClr val="9AB4CC"/>
          </a:solidFill>
          <a:ln w="12700">
            <a:solidFill>
              <a:srgbClr val="9AB4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73989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/ Compliance / Sonstiges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206240" y="3739896"/>
            <a:ext cx="1325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€15.000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035040" y="1371600"/>
            <a:ext cx="2743200" cy="3291840"/>
          </a:xfrm>
          <a:prstGeom prst="rect">
            <a:avLst/>
          </a:prstGeom>
          <a:solidFill>
            <a:srgbClr val="EFF6FF"/>
          </a:solidFill>
          <a:ln w="12700">
            <a:solidFill>
              <a:srgbClr val="2E75B6">
                <a:alpha val="30000"/>
              </a:srgbClr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035040" y="1371600"/>
            <a:ext cx="2743200" cy="5486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72200" y="148132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€150K erreichen wir: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172200" y="1938528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App live (Q3 2026)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5.000 aktive Nutzer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Republic Affiliate aktiv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€8.000 MRR break-even</a:t>
            </a:r>
            <a:endParaRPr lang="en-US" sz="1200" dirty="0"/>
          </a:p>
          <a:p>
            <a:pPr algn="l"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ready (Q2 2027)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4572000"/>
            <a:ext cx="8412480" cy="402336"/>
          </a:xfrm>
          <a:prstGeom prst="rect">
            <a:avLst/>
          </a:prstGeom>
          <a:solidFill>
            <a:srgbClr val="EFF6FF"/>
          </a:solidFill>
          <a:ln w="12700">
            <a:solidFill>
              <a:srgbClr val="2E75B6">
                <a:alpha val="3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4599432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Bewertung: Pre-Money €600K  ·  SAFE-Note oder Equity nach Absprache  ·  Konditionen verhandelbar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-1828800"/>
            <a:ext cx="8229600" cy="8229600"/>
          </a:xfrm>
          <a:prstGeom prst="ellipse">
            <a:avLst/>
          </a:prstGeom>
          <a:solidFill>
            <a:srgbClr val="5BC8F5">
              <a:alpha val="9000"/>
            </a:srgbClr>
          </a:solidFill>
          <a:ln w="12700">
            <a:solidFill>
              <a:srgbClr val="5BC8F5">
                <a:alpha val="6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1828800"/>
            <a:ext cx="4572000" cy="4572000"/>
          </a:xfrm>
          <a:prstGeom prst="ellipse">
            <a:avLst/>
          </a:prstGeom>
          <a:solidFill>
            <a:srgbClr val="2ECC71">
              <a:alpha val="8000"/>
            </a:srgbClr>
          </a:solidFill>
          <a:ln w="12700">
            <a:solidFill>
              <a:srgbClr val="2ECC71">
                <a:alpha val="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371600" y="731520"/>
            <a:ext cx="6400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Verwandle Habits</a:t>
            </a:r>
            <a:endParaRPr lang="en-US" sz="4600" dirty="0"/>
          </a:p>
          <a:p>
            <a:pPr algn="ctr" indent="0" marL="0">
              <a:buNone/>
            </a:pPr>
            <a:r>
              <a:rPr lang="en-US" sz="4600" b="1" dirty="0">
                <a:solidFill>
                  <a:srgbClr val="5BC8F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 Wealth.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1371600" y="24688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Habitvest ist bereit. Investor-Gespräch buchen.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286000" y="3017520"/>
            <a:ext cx="4572000" cy="1508760"/>
          </a:xfrm>
          <a:prstGeom prst="rect">
            <a:avLst/>
          </a:prstGeom>
          <a:solidFill>
            <a:srgbClr val="1A2840"/>
          </a:solidFill>
          <a:ln w="12700">
            <a:solidFill>
              <a:srgbClr val="5BC8F5">
                <a:alpha val="4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286000" y="3127248"/>
            <a:ext cx="4572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Ghassen Bargaoui</a:t>
            </a:r>
            <a:endParaRPr lang="en-US" sz="16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bargaouighassen@gmail.com</a:t>
            </a:r>
            <a:endParaRPr lang="en-US" sz="16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 ·  Habitvest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8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Deck v1.0  ·  Mai 2026  ·  Vertraulich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Problem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Impulskäufe zerstören Vermögensaufbau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265176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508760"/>
            <a:ext cx="2651760" cy="64008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6916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E74C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€3.100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02920" y="237744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Durchschnittliche Impulskauf-</a:t>
            </a:r>
            <a:endParaRPr lang="en-US" sz="12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Ausgaben pro Person/Jahr in DE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46120" y="1508760"/>
            <a:ext cx="265176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1508760"/>
            <a:ext cx="2651760" cy="6400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83280" y="16916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E67E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74%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3383280" y="237744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18–35-Jährigen bereuen</a:t>
            </a:r>
            <a:endParaRPr lang="en-US" sz="12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Käufe in den ersten 24 Stunden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1508760"/>
            <a:ext cx="265176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26480" y="1508760"/>
            <a:ext cx="2651760" cy="640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63640" y="169164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2E75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9/10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6263640" y="237744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nutzen Klarna oder Ratenzahlung</a:t>
            </a:r>
            <a:endParaRPr lang="en-US" sz="12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Artikel die sie nicht brauchen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65760" y="3566160"/>
            <a:ext cx="8412480" cy="109728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584448"/>
            <a:ext cx="7955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</a:t>
            </a:r>
            <a:pPr algn="l" indent="0" marL="0">
              <a:buNone/>
            </a:pPr>
            <a:r>
              <a:rPr lang="en-US" sz="14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Klarna macht Ausgeben einfach. </a:t>
            </a:r>
            <a:pPr algn="l"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Tool macht Sparen genauso einfach — und das VOR dem Kauf.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0" y="-1371600"/>
            <a:ext cx="7315200" cy="7315200"/>
          </a:xfrm>
          <a:prstGeom prst="ellipse">
            <a:avLst/>
          </a:prstGeom>
          <a:solidFill>
            <a:srgbClr val="5BC8F5">
              <a:alpha val="8000"/>
            </a:srgbClr>
          </a:solidFill>
          <a:ln w="12700">
            <a:solidFill>
              <a:srgbClr val="5BC8F5">
                <a:alpha val="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Lösung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Habitvest — </a:t>
            </a:r>
            <a:pPr algn="l" indent="0" marL="0">
              <a:buNone/>
            </a:pPr>
            <a:r>
              <a:rPr lang="en-US" sz="3000" b="1" dirty="0">
                <a:solidFill>
                  <a:srgbClr val="5BC8F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der Moment der Wahrheit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463040"/>
            <a:ext cx="2651760" cy="2926080"/>
          </a:xfrm>
          <a:prstGeom prst="rect">
            <a:avLst/>
          </a:prstGeom>
          <a:solidFill>
            <a:srgbClr val="1A2840"/>
          </a:solidFill>
          <a:ln w="12700">
            <a:solidFill>
              <a:srgbClr val="5BC8F5">
                <a:alpha val="2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600200"/>
            <a:ext cx="457200" cy="457200"/>
          </a:xfrm>
          <a:prstGeom prst="ellipse">
            <a:avLst/>
          </a:prstGeom>
          <a:solidFill>
            <a:srgbClr val="5BC8F5"/>
          </a:solidFill>
          <a:ln w="12700">
            <a:solidFill>
              <a:srgbClr val="5BC8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600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212848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🛍️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02920" y="28803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Kaufimpuls entsteht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3364992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Nutzer sieht Produkt auf TikTok, Instagram oder im Shop — will sofort kaufen.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18688" y="1463040"/>
            <a:ext cx="2651760" cy="2926080"/>
          </a:xfrm>
          <a:prstGeom prst="rect">
            <a:avLst/>
          </a:prstGeom>
          <a:solidFill>
            <a:srgbClr val="1A2840"/>
          </a:solidFill>
          <a:ln w="12700">
            <a:solidFill>
              <a:srgbClr val="5BC8F5">
                <a:alpha val="2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355848" y="1600200"/>
            <a:ext cx="457200" cy="457200"/>
          </a:xfrm>
          <a:prstGeom prst="ellipse">
            <a:avLst/>
          </a:prstGeom>
          <a:solidFill>
            <a:srgbClr val="5BC8F5"/>
          </a:solidFill>
          <a:ln w="12700">
            <a:solidFill>
              <a:srgbClr val="5BC8F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55848" y="1600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55848" y="2212848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📱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3355848" y="28803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Habitvest öffnen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355848" y="3364992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(oder Browser Extension) aufrufen, Betrag eingeben — 10 Sekunden.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71616" y="1463040"/>
            <a:ext cx="2651760" cy="2926080"/>
          </a:xfrm>
          <a:prstGeom prst="rect">
            <a:avLst/>
          </a:prstGeom>
          <a:solidFill>
            <a:srgbClr val="1A2840"/>
          </a:solidFill>
          <a:ln w="12700">
            <a:solidFill>
              <a:srgbClr val="5BC8F5">
                <a:alpha val="2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208776" y="1600200"/>
            <a:ext cx="457200" cy="457200"/>
          </a:xfrm>
          <a:prstGeom prst="ellipse">
            <a:avLst/>
          </a:prstGeom>
          <a:solidFill>
            <a:srgbClr val="5BC8F5"/>
          </a:solidFill>
          <a:ln w="12700">
            <a:solidFill>
              <a:srgbClr val="5BC8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08776" y="1600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08776" y="2212848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💡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6208776" y="28803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Wahrheit sehen &amp; entscheiden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08776" y="3364992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Rechner zeigt: €149 → in 10 Jahren €293 als ETF. Kaufen oder investieren?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4480560"/>
            <a:ext cx="8412480" cy="457200"/>
          </a:xfrm>
          <a:prstGeom prst="rect">
            <a:avLst/>
          </a:prstGeom>
          <a:solidFill>
            <a:srgbClr val="2ECC71">
              <a:alpha val="12000"/>
            </a:srgbClr>
          </a:solidFill>
          <a:ln w="12700">
            <a:solidFill>
              <a:srgbClr val="2ECC71">
                <a:alpha val="3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4498848"/>
            <a:ext cx="8046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Kernprinzip: Nicht Ausgaben tracken — Ausgaben verhindern. Vor dem Kauf, nicht danach.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Produkt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 Features, die wirklich ändern wie Menschen kaufen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3977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017520" y="1527048"/>
            <a:ext cx="1143000" cy="256032"/>
          </a:xfrm>
          <a:prstGeom prst="rect">
            <a:avLst/>
          </a:prstGeom>
          <a:solidFill>
            <a:srgbClr val="2E75B6">
              <a:alpha val="15000"/>
            </a:srgbClr>
          </a:solidFill>
          <a:ln w="12700">
            <a:solidFill>
              <a:srgbClr val="2E75B6">
                <a:alpha val="4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017520" y="1527048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USP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02920" y="1527048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🧮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05840" y="152704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Vor-dem-Kauf-Rechner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2011680"/>
            <a:ext cx="3703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Betrag eingeben → sofort sehen was das Geld in 1/5/10 Jahren als Investment wert wäre. Mit Klarna-Zinsrechner.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417320"/>
            <a:ext cx="3977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7315200" y="1527048"/>
            <a:ext cx="1143000" cy="256032"/>
          </a:xfrm>
          <a:prstGeom prst="rect">
            <a:avLst/>
          </a:prstGeom>
          <a:solidFill>
            <a:srgbClr val="2ECC71">
              <a:alpha val="15000"/>
            </a:srgbClr>
          </a:solidFill>
          <a:ln w="12700">
            <a:solidFill>
              <a:srgbClr val="2ECC71">
                <a:alpha val="4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0" y="1527048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800600" y="1527048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📓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303520" y="152704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Impulse Diary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00600" y="2011680"/>
            <a:ext cx="3703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Jeder Check-in wird gespeichert. Trigger-Muster (Wochentag, Uhrzeit, Kategorie) werden erkannt und visualisiert.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108960"/>
            <a:ext cx="3977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017520" y="3218688"/>
            <a:ext cx="1143000" cy="256032"/>
          </a:xfrm>
          <a:prstGeom prst="rect">
            <a:avLst/>
          </a:prstGeom>
          <a:solidFill>
            <a:srgbClr val="E67E22">
              <a:alpha val="15000"/>
            </a:srgbClr>
          </a:solidFill>
          <a:ln w="12700">
            <a:solidFill>
              <a:srgbClr val="E67E22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17520" y="3218688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Differentiator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02920" y="3218688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🧠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005840" y="321868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Prädiktiver Alarm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2920" y="3703320"/>
            <a:ext cx="3703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erkennt: Fr 21 Uhr + Instagram + Mode = 78% Impulskauf-Wahrscheinlichkeit → Push-Warnung aktiv.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663440" y="3108960"/>
            <a:ext cx="39776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7315200" y="3218688"/>
            <a:ext cx="1143000" cy="256032"/>
          </a:xfrm>
          <a:prstGeom prst="rect">
            <a:avLst/>
          </a:prstGeom>
          <a:solidFill>
            <a:srgbClr val="2E75B6">
              <a:alpha val="15000"/>
            </a:srgbClr>
          </a:solidFill>
          <a:ln w="12700">
            <a:solidFill>
              <a:srgbClr val="2E75B6">
                <a:alpha val="40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0" y="3218688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Monetization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800600" y="3218688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⭐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5303520" y="321868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Wishliste &amp; 30-Tage-Regel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00600" y="3703320"/>
            <a:ext cx="3703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Kaufwunsch parken, 30 Tage warten. 60% gestrichen. Verbleibendes direkt auf Trade Republic Sparplan.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914400"/>
            <a:ext cx="6400800" cy="6400800"/>
          </a:xfrm>
          <a:prstGeom prst="ellipse">
            <a:avLst/>
          </a:prstGeom>
          <a:solidFill>
            <a:srgbClr val="2E75B6">
              <a:alpha val="8000"/>
            </a:srgbClr>
          </a:solidFill>
          <a:ln w="12700">
            <a:solidFill>
              <a:srgbClr val="2E75B6">
                <a:alpha val="5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Marktgröße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Massiver, unbesetzter Markt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2743200" cy="3200400"/>
          </a:xfrm>
          <a:prstGeom prst="rect">
            <a:avLst/>
          </a:prstGeom>
          <a:solidFill>
            <a:srgbClr val="1A2840"/>
          </a:solidFill>
          <a:ln w="12700">
            <a:solidFill>
              <a:srgbClr val="5BC8F5">
                <a:alpha val="3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371600"/>
            <a:ext cx="2743200" cy="54864"/>
          </a:xfrm>
          <a:prstGeom prst="rect">
            <a:avLst/>
          </a:prstGeom>
          <a:solidFill>
            <a:srgbClr val="5BC8F5"/>
          </a:solidFill>
          <a:ln w="12700">
            <a:solidFill>
              <a:srgbClr val="5BC8F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5544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2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01168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€3,8 Mrd.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02920" y="278892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Gesamter Personal-Finance-App-Markt Deutschland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1371600"/>
            <a:ext cx="2468880" cy="3200400"/>
          </a:xfrm>
          <a:prstGeom prst="rect">
            <a:avLst/>
          </a:prstGeom>
          <a:solidFill>
            <a:srgbClr val="1A2840"/>
          </a:solidFill>
          <a:ln w="12700">
            <a:solidFill>
              <a:srgbClr val="2ECC71">
                <a:alpha val="3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371600"/>
            <a:ext cx="2468880" cy="5486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83280" y="15544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200" kern="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83280" y="201168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€680 Mio.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3383280" y="2788920"/>
            <a:ext cx="21945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Impulskauf-Zielgruppe 18–35 J., aktive App-Nutzer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806440" y="1371600"/>
            <a:ext cx="2286000" cy="3200400"/>
          </a:xfrm>
          <a:prstGeom prst="rect">
            <a:avLst/>
          </a:prstGeom>
          <a:solidFill>
            <a:srgbClr val="1A2840"/>
          </a:solidFill>
          <a:ln w="12700">
            <a:solidFill>
              <a:srgbClr val="E67E22">
                <a:alpha val="3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806440" y="1371600"/>
            <a:ext cx="2286000" cy="5486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0" y="15544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200" kern="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943600" y="201168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€34 Mio.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5943600" y="2788920"/>
            <a:ext cx="20116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Realistisches Jahr-3-Ziel: 1% Marktanteil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 Mio. adressierbare Nutzer in Deutschland (DACH: ~70 Mio.)  ·  Klarna hat 5 Mio. aktive Nutzer in DE — das ist unsere direkte Zielgruppe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Businessmodell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 Einnahmequellen  ·  Keine BaFin-Lizenz nötig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269748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371600"/>
            <a:ext cx="2697480" cy="5486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499616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Affiliate (Primär)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965960"/>
            <a:ext cx="2423160" cy="777240"/>
          </a:xfrm>
          <a:prstGeom prst="rect">
            <a:avLst/>
          </a:prstGeom>
          <a:solidFill>
            <a:srgbClr val="2ECC71">
              <a:alpha val="12000"/>
            </a:srgbClr>
          </a:solidFill>
          <a:ln w="12700">
            <a:solidFill>
              <a:srgbClr val="2ECC71">
                <a:alpha val="3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2011680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ECC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€36/Lead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502920" y="2432304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Max. Affiliate Provision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2834640"/>
            <a:ext cx="24231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Republic: bis €36 pro Neukunde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Capital: €20–40 pro Neukunde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ETF-Sparplan-Eröffnung in-App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Risiko: CPA-Modell, nur Erfolg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46120" y="1371600"/>
            <a:ext cx="269748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371600"/>
            <a:ext cx="2697480" cy="5486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0" y="1499616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💎  Freemium → Premium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383280" y="1965960"/>
            <a:ext cx="2423160" cy="777240"/>
          </a:xfrm>
          <a:prstGeom prst="rect">
            <a:avLst/>
          </a:prstGeom>
          <a:solidFill>
            <a:srgbClr val="2E75B6">
              <a:alpha val="12000"/>
            </a:srgbClr>
          </a:solidFill>
          <a:ln w="12700">
            <a:solidFill>
              <a:srgbClr val="2E75B6">
                <a:alpha val="3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83280" y="2011680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E75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€4,99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383280" y="2432304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/ Monat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383280" y="2834640"/>
            <a:ext cx="24231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Basis: Rechner + 5 Einträge kostenlos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Premium: €4,99/Monat – unlimitiert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Jahresplan: €39,99 (33% Rabatt)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15–20% Conversion nach 7-Tage-Trial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126480" y="1371600"/>
            <a:ext cx="269748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26480" y="1371600"/>
            <a:ext cx="2697480" cy="5486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63640" y="1499616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Data Insights (Phase 2)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263640" y="1965960"/>
            <a:ext cx="2423160" cy="777240"/>
          </a:xfrm>
          <a:prstGeom prst="rect">
            <a:avLst/>
          </a:prstGeom>
          <a:solidFill>
            <a:srgbClr val="E67E22">
              <a:alpha val="12000"/>
            </a:srgbClr>
          </a:solidFill>
          <a:ln w="12700">
            <a:solidFill>
              <a:srgbClr val="E67E22">
                <a:alpha val="30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63640" y="2011680"/>
            <a:ext cx="2423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67E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Phase 2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6263640" y="2432304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2027+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263640" y="2834640"/>
            <a:ext cx="24231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Anonymisierte Kauftrend-Reports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an Marken und Händler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persönlichen Daten</a:t>
            </a:r>
            <a:endParaRPr lang="en-US" sz="1100" dirty="0"/>
          </a:p>
          <a:p>
            <a:pPr algn="l"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DSGVO-konform by Design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1828800"/>
            <a:ext cx="5486400" cy="5486400"/>
          </a:xfrm>
          <a:prstGeom prst="ellipse">
            <a:avLst/>
          </a:prstGeom>
          <a:solidFill>
            <a:srgbClr val="2ECC71">
              <a:alpha val="7000"/>
            </a:srgbClr>
          </a:solidFill>
          <a:ln w="12700">
            <a:solidFill>
              <a:srgbClr val="2ECC71">
                <a:alpha val="4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Economics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Profitabel ab 1.000 aktiven Nutzern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8229600" cy="3108960"/>
        </p:xfrm>
        <a:graphic>
          <a:graphicData uri="http://schemas.openxmlformats.org/drawingml/2006/table">
            <a:tbl>
              <a:tblPr/>
              <a:tblGrid>
                <a:gridCol w="2286000"/>
                <a:gridCol w="1920240"/>
                <a:gridCol w="2011680"/>
                <a:gridCol w="2011680"/>
              </a:tblGrid>
              <a:tr h="5181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5BC8F5"/>
                          </a:solidFill>
                        </a:rPr>
                        <a:t>1.000 Nutzer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5BC8F5"/>
                          </a:solidFill>
                        </a:rPr>
                        <a:t>10.000 Nutzer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5BC8F5"/>
                          </a:solidFill>
                        </a:rPr>
                        <a:t>100.000 Nutzer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9AB4CC"/>
                          </a:solidFill>
                        </a:rPr>
                        <a:t>Affiliate Revenue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€2.400/Mo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€24.000/Mo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€240.000/Mo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9AB4CC"/>
                          </a:solidFill>
                        </a:rPr>
                        <a:t>Premium (15% Conv.)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€750/Mo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€7.500/Mo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€75.000/Mo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9AB4CC"/>
                          </a:solidFill>
                        </a:rPr>
                        <a:t>Gesamt MRR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ECC71"/>
                          </a:solidFill>
                        </a:rPr>
                        <a:t>€3.150/Mo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ECC71"/>
                          </a:solidFill>
                        </a:rPr>
                        <a:t>€31.500/Mo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ECC71"/>
                          </a:solidFill>
                        </a:rPr>
                        <a:t>€315.000/Mo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F38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9AB4CC"/>
                          </a:solidFill>
                        </a:rPr>
                        <a:t>Kosten (Infra + Team)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€2.800/Mo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€12.000/Mo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€45.000/Mo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40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9AB4CC"/>
                          </a:solidFill>
                        </a:rPr>
                        <a:t>EBITDA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1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ECC71"/>
                          </a:solidFill>
                        </a:rPr>
                        <a:t>€350/Mo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1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ECC71"/>
                          </a:solidFill>
                        </a:rPr>
                        <a:t>€19.500/Mo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1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ECC71"/>
                          </a:solidFill>
                        </a:rPr>
                        <a:t>€270.000/Mo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A28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B12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Annahmen: CAC €2–4 (organisch/TikTok), Affiliate-Rate: 40% aktiver Nutzer, Premium-Conversion 15% nach Trial.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2743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Wettbewerb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A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Niemand besetzt diesen Moment</a:t>
            </a:r>
            <a:endParaRPr lang="en-US" sz="26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371600"/>
          <a:ext cx="8412480" cy="3108960"/>
        </p:xfrm>
        <a:graphic>
          <a:graphicData uri="http://schemas.openxmlformats.org/drawingml/2006/table">
            <a:tbl>
              <a:tblPr/>
              <a:tblGrid>
                <a:gridCol w="2011680"/>
                <a:gridCol w="1280160"/>
                <a:gridCol w="1280160"/>
                <a:gridCol w="1280160"/>
                <a:gridCol w="1280160"/>
                <a:gridCol w="1280160"/>
              </a:tblGrid>
              <a:tr h="5181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Finanzguru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Klarna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Trade Republic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Numbrs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Habitvest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5B6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Vor dem Kauf aktiv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2E75B6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Verhaltens-KI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2E75B6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Impulskauf-Stopp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2E75B6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Affiliate-Modell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2ECC71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2ECC71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2E75B6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Keine BaFin nötig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2ECC71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2ECC71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2ECC71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E74C3C"/>
                          </a:solidFill>
                        </a:rPr>
                        <a:t>❌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2E75B6"/>
                          </a:solidFill>
                        </a:rPr>
                        <a:t>✅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65760" y="46177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Habitvest ist das einzige Tool, das im Kaufmoment aktiv eingreift — nicht danach trackt.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Go-to-Market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Organisch zuerst — dann skalieren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1965960" cy="3383280"/>
          </a:xfrm>
          <a:prstGeom prst="rect">
            <a:avLst/>
          </a:prstGeom>
          <a:solidFill>
            <a:srgbClr val="1A2840"/>
          </a:solidFill>
          <a:ln w="12700">
            <a:solidFill>
              <a:srgbClr val="2ECC71">
                <a:alpha val="3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371600"/>
            <a:ext cx="1965960" cy="5486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1481328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100" kern="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900" dirty="0"/>
          </a:p>
          <a:p>
            <a:pPr algn="l" indent="0" marL="0">
              <a:buNone/>
            </a:pPr>
            <a:r>
              <a:rPr lang="en-US" sz="900" b="1" spc="100" kern="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Jetzt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75488" y="202996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Organic Content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75488" y="256032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 &amp; Instagram: 'Was kostet dein Kauf in 10 Jahren?' Hook = Rechner-Ergebnis. Ziel: 50K+ Impressions/Video.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" y="4114800"/>
            <a:ext cx="1737360" cy="384048"/>
          </a:xfrm>
          <a:prstGeom prst="rect">
            <a:avLst/>
          </a:prstGeom>
          <a:solidFill>
            <a:srgbClr val="2ECC71">
              <a:alpha val="15000"/>
            </a:srgbClr>
          </a:solidFill>
          <a:ln w="12700">
            <a:solidFill>
              <a:srgbClr val="2ECC71">
                <a:alpha val="3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€0 CAC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514600" y="1371600"/>
            <a:ext cx="1965960" cy="3383280"/>
          </a:xfrm>
          <a:prstGeom prst="rect">
            <a:avLst/>
          </a:prstGeom>
          <a:solidFill>
            <a:srgbClr val="1A2840"/>
          </a:solidFill>
          <a:ln w="12700">
            <a:solidFill>
              <a:srgbClr val="5BC8F5">
                <a:alpha val="3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14600" y="1371600"/>
            <a:ext cx="1965960" cy="54864"/>
          </a:xfrm>
          <a:prstGeom prst="rect">
            <a:avLst/>
          </a:prstGeom>
          <a:solidFill>
            <a:srgbClr val="5BC8F5"/>
          </a:solidFill>
          <a:ln w="12700">
            <a:solidFill>
              <a:srgbClr val="5BC8F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24328" y="1481328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1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900" dirty="0"/>
          </a:p>
          <a:p>
            <a:pPr algn="l" indent="0" marL="0">
              <a:buNone/>
            </a:pPr>
            <a:r>
              <a:rPr lang="en-US" sz="900" b="1" spc="100" kern="0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'26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624328" y="202996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Waitlist + Viral Loop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24328" y="256032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Landing Page + Waitlist. Referral: '3 Freunde teilen → Premium-Monat kostenlos.' Web-Rechner ist viral shareable.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624328" y="4114800"/>
            <a:ext cx="1737360" cy="384048"/>
          </a:xfrm>
          <a:prstGeom prst="rect">
            <a:avLst/>
          </a:prstGeom>
          <a:solidFill>
            <a:srgbClr val="5BC8F5">
              <a:alpha val="15000"/>
            </a:srgbClr>
          </a:solidFill>
          <a:ln w="12700">
            <a:solidFill>
              <a:srgbClr val="5BC8F5">
                <a:alpha val="3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24328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BC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€5 CAC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663440" y="1371600"/>
            <a:ext cx="1965960" cy="3383280"/>
          </a:xfrm>
          <a:prstGeom prst="rect">
            <a:avLst/>
          </a:prstGeom>
          <a:solidFill>
            <a:srgbClr val="1A2840"/>
          </a:solidFill>
          <a:ln w="12700">
            <a:solidFill>
              <a:srgbClr val="E67E22">
                <a:alpha val="3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371600"/>
            <a:ext cx="1965960" cy="54864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73168" y="1481328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100" kern="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900" dirty="0"/>
          </a:p>
          <a:p>
            <a:pPr algn="l" indent="0" marL="0">
              <a:buNone/>
            </a:pPr>
            <a:r>
              <a:rPr lang="en-US" sz="900" b="1" spc="100" kern="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'26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773168" y="202996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Acquisition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73168" y="256032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 Ads, Google SEO ('Klarna Schulden', 'Impulskauf Regeln'). Ziel: CAC &lt; €8, LTV &gt; €60.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73168" y="4114800"/>
            <a:ext cx="1737360" cy="384048"/>
          </a:xfrm>
          <a:prstGeom prst="rect">
            <a:avLst/>
          </a:prstGeom>
          <a:solidFill>
            <a:srgbClr val="E67E22">
              <a:alpha val="15000"/>
            </a:srgbClr>
          </a:solidFill>
          <a:ln w="12700">
            <a:solidFill>
              <a:srgbClr val="E67E22">
                <a:alpha val="35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73168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€8 CAC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812280" y="1371600"/>
            <a:ext cx="1965960" cy="3383280"/>
          </a:xfrm>
          <a:prstGeom prst="rect">
            <a:avLst/>
          </a:prstGeom>
          <a:solidFill>
            <a:srgbClr val="1A2840"/>
          </a:solidFill>
          <a:ln w="12700">
            <a:solidFill>
              <a:srgbClr val="8E44AD">
                <a:alpha val="30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812280" y="1371600"/>
            <a:ext cx="1965960" cy="54864"/>
          </a:xfrm>
          <a:prstGeom prst="rect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922008" y="1481328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100" kern="0" dirty="0">
                <a:solidFill>
                  <a:srgbClr val="8E44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900" dirty="0"/>
          </a:p>
          <a:p>
            <a:pPr algn="l" indent="0" marL="0">
              <a:buNone/>
            </a:pPr>
            <a:r>
              <a:rPr lang="en-US" sz="900" b="1" spc="100" kern="0" dirty="0">
                <a:solidFill>
                  <a:srgbClr val="8E44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922008" y="202996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Partnerships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922008" y="256032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9A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Kooperationen mit HR (Financial Wellness), Schulen, Trade Republic Co-Marketing.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922008" y="4114800"/>
            <a:ext cx="1737360" cy="384048"/>
          </a:xfrm>
          <a:prstGeom prst="rect">
            <a:avLst/>
          </a:prstGeom>
          <a:solidFill>
            <a:srgbClr val="8E44AD">
              <a:alpha val="15000"/>
            </a:srgbClr>
          </a:solidFill>
          <a:ln w="12700">
            <a:solidFill>
              <a:srgbClr val="8E44AD">
                <a:alpha val="35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922008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8E44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MRR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Habitvest — Investor Pitch Deck</dc:title>
  <dc:subject>PptxGenJS Presentation</dc:subject>
  <dc:creator>Ghassen Bargaoui</dc:creator>
  <cp:lastModifiedBy>Ghassen Bargaoui</cp:lastModifiedBy>
  <cp:revision>1</cp:revision>
  <dcterms:created xsi:type="dcterms:W3CDTF">2026-05-22T13:06:05Z</dcterms:created>
  <dcterms:modified xsi:type="dcterms:W3CDTF">2026-05-22T13:06:05Z</dcterms:modified>
</cp:coreProperties>
</file>